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</p:sldMasterIdLst>
  <p:notesMasterIdLst>
    <p:notesMasterId r:id="rId17"/>
  </p:notesMasterIdLst>
  <p:sldIdLst>
    <p:sldId id="256" r:id="rId3"/>
    <p:sldId id="257" r:id="rId4"/>
    <p:sldId id="274" r:id="rId5"/>
    <p:sldId id="270" r:id="rId6"/>
    <p:sldId id="264" r:id="rId7"/>
    <p:sldId id="263" r:id="rId8"/>
    <p:sldId id="266" r:id="rId9"/>
    <p:sldId id="259" r:id="rId10"/>
    <p:sldId id="267" r:id="rId11"/>
    <p:sldId id="260" r:id="rId12"/>
    <p:sldId id="261" r:id="rId13"/>
    <p:sldId id="277" r:id="rId14"/>
    <p:sldId id="272" r:id="rId15"/>
    <p:sldId id="275" r:id="rId16"/>
  </p:sldIdLst>
  <p:sldSz cx="12192000" cy="6858000"/>
  <p:notesSz cx="6858000" cy="9144000"/>
  <p:embeddedFontLst>
    <p:embeddedFont>
      <p:font typeface="Bookman Old Style" panose="02050604050505020204" pitchFamily="18" charset="0"/>
      <p:regular r:id="rId18"/>
      <p:bold r:id="rId19"/>
      <p:italic r:id="rId20"/>
      <p:boldItalic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Libre Franklin" pitchFamily="2" charset="-18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1" roundtripDataSignature="AMtx7mjmvMQP0tR5gZOdvl9rQkTLGf0EV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6" d="100"/>
          <a:sy n="76" d="100"/>
        </p:scale>
        <p:origin x="917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1.xml"/><Relationship Id="rId21" Type="http://schemas.openxmlformats.org/officeDocument/2006/relationships/font" Target="fonts/font4.fntdata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7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31" Type="http://customschemas.google.com/relationships/presentationmetadata" Target="meta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0f2a211e03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20f2a211e03_0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g20f2a211e03_0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793182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9" name="Google Shape;249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cs-CZ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5" name="Google Shape;225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cs-CZ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559157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20f2a211e03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20f2a211e03_0_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g20f2a211e03_0_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10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20f2a211e03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20f2a211e03_0_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g20f2a211e03_0_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11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Úvodní snímek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9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0"/>
              <a:buFont typeface="Bookman Old Style"/>
              <a:buNone/>
              <a:defRPr sz="800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sz="20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cxnSp>
        <p:nvCxnSpPr>
          <p:cNvPr id="21" name="Google Shape;21;p9"/>
          <p:cNvCxnSpPr/>
          <p:nvPr/>
        </p:nvCxnSpPr>
        <p:spPr>
          <a:xfrm>
            <a:off x="1207658" y="4474741"/>
            <a:ext cx="9875520" cy="0"/>
          </a:xfrm>
          <a:prstGeom prst="straightConnector1">
            <a:avLst/>
          </a:prstGeom>
          <a:noFill/>
          <a:ln w="12700" cap="flat" cmpd="sng">
            <a:solidFill>
              <a:srgbClr val="3F3F3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2" name="Google Shape;22;p9"/>
          <p:cNvSpPr txBox="1">
            <a:spLocks noGrp="1"/>
          </p:cNvSpPr>
          <p:nvPr>
            <p:ph type="dt" idx="10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9"/>
          <p:cNvSpPr txBox="1">
            <a:spLocks noGrp="1"/>
          </p:cNvSpPr>
          <p:nvPr>
            <p:ph type="ftr" idx="11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9"/>
          <p:cNvSpPr txBox="1">
            <a:spLocks noGrp="1"/>
          </p:cNvSpPr>
          <p:nvPr>
            <p:ph type="sldNum" idx="12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vislý nadpis a text" type="vertTitleAndTx">
  <p:cSld name="VERTICAL_TITLE_AND_VERTICAL_TEX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1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1"/>
          <p:cNvSpPr txBox="1">
            <a:spLocks noGrp="1"/>
          </p:cNvSpPr>
          <p:nvPr>
            <p:ph type="title"/>
          </p:nvPr>
        </p:nvSpPr>
        <p:spPr>
          <a:xfrm rot="5400000">
            <a:off x="7159401" y="1977801"/>
            <a:ext cx="575989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1"/>
          <p:cNvSpPr txBox="1">
            <a:spLocks noGrp="1"/>
          </p:cNvSpPr>
          <p:nvPr>
            <p:ph type="body" idx="1"/>
          </p:nvPr>
        </p:nvSpPr>
        <p:spPr>
          <a:xfrm rot="5400000">
            <a:off x="1825401" y="-574899"/>
            <a:ext cx="575989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2pPr>
            <a:lvl3pPr marL="1371600" lvl="2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3pPr>
            <a:lvl4pPr marL="1828800" lvl="3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4pPr>
            <a:lvl5pPr marL="2286000" lvl="4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91" name="Google Shape;91;p21"/>
          <p:cNvSpPr txBox="1">
            <a:spLocks noGrp="1"/>
          </p:cNvSpPr>
          <p:nvPr>
            <p:ph type="dt" idx="10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1"/>
          <p:cNvSpPr txBox="1">
            <a:spLocks noGrp="1"/>
          </p:cNvSpPr>
          <p:nvPr>
            <p:ph type="ftr" idx="11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1"/>
          <p:cNvSpPr txBox="1">
            <a:spLocks noGrp="1"/>
          </p:cNvSpPr>
          <p:nvPr>
            <p:ph type="sldNum" idx="12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Nadpis a obsah" type="obj">
  <p:cSld name="OBJECT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3" name="Google Shape;103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Úvodní snímek" type="title">
  <p:cSld name="TITLE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9" name="Google Shape;109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Záhlaví oddílu" type="secHead">
  <p:cSld name="SECTION_HEADER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5" name="Google Shape;115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va obsahy" type="twoObj">
  <p:cSld name="TWO_OBJECTS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orovnání" type="twoTxTwoObj">
  <p:cSld name="TWO_OBJECTS_WITH_TEXT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5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8" name="Google Shape;128;p25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9" name="Google Shape;129;p2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30" name="Google Shape;130;p2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1" name="Google Shape;131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Jenom nadpis" type="titleOnly">
  <p:cSld name="TITLE_ONLY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rázdný" type="blank">
  <p:cSld name="BLANK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bsah s titulkem" type="objTx">
  <p:cSld name="OBJECT_WITH_CAPTION_TEXT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8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46" name="Google Shape;146;p28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7" name="Google Shape;147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brázek s titulkem" type="picTx">
  <p:cSld name="PICTURE_WITH_CAPTION_TEXT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9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53" name="Google Shape;153;p29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54" name="Google Shape;154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rázdné" type="blank">
  <p:cSld name="BLANK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1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11"/>
          <p:cNvSpPr txBox="1">
            <a:spLocks noGrp="1"/>
          </p:cNvSpPr>
          <p:nvPr>
            <p:ph type="dt" idx="10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1"/>
          <p:cNvSpPr txBox="1">
            <a:spLocks noGrp="1"/>
          </p:cNvSpPr>
          <p:nvPr>
            <p:ph type="ftr" idx="11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1"/>
          <p:cNvSpPr txBox="1">
            <a:spLocks noGrp="1"/>
          </p:cNvSpPr>
          <p:nvPr>
            <p:ph type="sldNum" idx="12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Nadpis a svislý text" type="vertTx">
  <p:cSld name="VERTICAL_TEXT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30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0" name="Google Shape;160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vislý nadpis a text" type="vertTitleAndTx">
  <p:cSld name="VERTICAL_TITLE_AND_VERTICAL_TEXT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3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6" name="Google Shape;166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Jenom nadpis" type="titleOnly">
  <p:cSld name="TITLE_ONL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4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4"/>
          <p:cNvSpPr txBox="1">
            <a:spLocks noGrp="1"/>
          </p:cNvSpPr>
          <p:nvPr>
            <p:ph type="dt" idx="10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4"/>
          <p:cNvSpPr txBox="1">
            <a:spLocks noGrp="1"/>
          </p:cNvSpPr>
          <p:nvPr>
            <p:ph type="ftr" idx="11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4"/>
          <p:cNvSpPr txBox="1">
            <a:spLocks noGrp="1"/>
          </p:cNvSpPr>
          <p:nvPr>
            <p:ph type="sldNum" idx="12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Záhlaví oddílu" type="secHead">
  <p:cSld name="SECTION_HEADER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5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15"/>
          <p:cNvSpPr txBox="1"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0"/>
              <a:buFont typeface="Bookman Old Style"/>
              <a:buNone/>
              <a:defRPr sz="8000" b="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5"/>
          <p:cNvSpPr txBox="1"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lvl="1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cxnSp>
        <p:nvCxnSpPr>
          <p:cNvPr id="45" name="Google Shape;45;p15"/>
          <p:cNvCxnSpPr/>
          <p:nvPr/>
        </p:nvCxnSpPr>
        <p:spPr>
          <a:xfrm>
            <a:off x="1207658" y="4485132"/>
            <a:ext cx="9875520" cy="0"/>
          </a:xfrm>
          <a:prstGeom prst="straightConnector1">
            <a:avLst/>
          </a:prstGeom>
          <a:noFill/>
          <a:ln w="12700" cap="flat" cmpd="sng">
            <a:solidFill>
              <a:srgbClr val="3F3F3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6" name="Google Shape;46;p15"/>
          <p:cNvSpPr txBox="1">
            <a:spLocks noGrp="1"/>
          </p:cNvSpPr>
          <p:nvPr>
            <p:ph type="dt" idx="10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5"/>
          <p:cNvSpPr txBox="1">
            <a:spLocks noGrp="1"/>
          </p:cNvSpPr>
          <p:nvPr>
            <p:ph type="ftr" idx="11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5"/>
          <p:cNvSpPr txBox="1">
            <a:spLocks noGrp="1"/>
          </p:cNvSpPr>
          <p:nvPr>
            <p:ph type="sldNum" idx="12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vě obsahové části" type="twoObj">
  <p:cSld name="TWO_OBJECTS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6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6"/>
          <p:cNvSpPr txBox="1">
            <a:spLocks noGrp="1"/>
          </p:cNvSpPr>
          <p:nvPr>
            <p:ph type="body" idx="1"/>
          </p:nvPr>
        </p:nvSpPr>
        <p:spPr>
          <a:xfrm>
            <a:off x="1097280" y="2120900"/>
            <a:ext cx="4639736" cy="3748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2pPr>
            <a:lvl3pPr marL="1371600" lvl="2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3pPr>
            <a:lvl4pPr marL="1828800" lvl="3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4pPr>
            <a:lvl5pPr marL="2286000" lvl="4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52" name="Google Shape;52;p16"/>
          <p:cNvSpPr txBox="1">
            <a:spLocks noGrp="1"/>
          </p:cNvSpPr>
          <p:nvPr>
            <p:ph type="body" idx="2"/>
          </p:nvPr>
        </p:nvSpPr>
        <p:spPr>
          <a:xfrm>
            <a:off x="6515944" y="2120900"/>
            <a:ext cx="4639736" cy="3748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2pPr>
            <a:lvl3pPr marL="1371600" lvl="2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3pPr>
            <a:lvl4pPr marL="1828800" lvl="3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4pPr>
            <a:lvl5pPr marL="2286000" lvl="4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53" name="Google Shape;53;p16"/>
          <p:cNvSpPr txBox="1">
            <a:spLocks noGrp="1"/>
          </p:cNvSpPr>
          <p:nvPr>
            <p:ph type="dt" idx="10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6"/>
          <p:cNvSpPr txBox="1">
            <a:spLocks noGrp="1"/>
          </p:cNvSpPr>
          <p:nvPr>
            <p:ph type="ftr" idx="11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6"/>
          <p:cNvSpPr txBox="1">
            <a:spLocks noGrp="1"/>
          </p:cNvSpPr>
          <p:nvPr>
            <p:ph type="sldNum" idx="12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orovnání" type="twoTxTwoObj">
  <p:cSld name="TWO_OBJECTS_WITH_TEX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7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7"/>
          <p:cNvSpPr txBox="1"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 b="0" cap="none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9" name="Google Shape;59;p17"/>
          <p:cNvSpPr txBox="1">
            <a:spLocks noGrp="1"/>
          </p:cNvSpPr>
          <p:nvPr>
            <p:ph type="body" idx="2"/>
          </p:nvPr>
        </p:nvSpPr>
        <p:spPr>
          <a:xfrm>
            <a:off x="1097280" y="2958274"/>
            <a:ext cx="4639736" cy="2910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2pPr>
            <a:lvl3pPr marL="1371600" lvl="2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3pPr>
            <a:lvl4pPr marL="1828800" lvl="3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4pPr>
            <a:lvl5pPr marL="2286000" lvl="4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60" name="Google Shape;60;p17"/>
          <p:cNvSpPr txBox="1">
            <a:spLocks noGrp="1"/>
          </p:cNvSpPr>
          <p:nvPr>
            <p:ph type="body" idx="3"/>
          </p:nvPr>
        </p:nvSpPr>
        <p:spPr>
          <a:xfrm>
            <a:off x="6515944" y="2057400"/>
            <a:ext cx="4639736" cy="736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 b="0" cap="none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1" name="Google Shape;61;p17"/>
          <p:cNvSpPr txBox="1">
            <a:spLocks noGrp="1"/>
          </p:cNvSpPr>
          <p:nvPr>
            <p:ph type="body" idx="4"/>
          </p:nvPr>
        </p:nvSpPr>
        <p:spPr>
          <a:xfrm>
            <a:off x="6515944" y="2958273"/>
            <a:ext cx="4639736" cy="2910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2pPr>
            <a:lvl3pPr marL="1371600" lvl="2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3pPr>
            <a:lvl4pPr marL="1828800" lvl="3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4pPr>
            <a:lvl5pPr marL="2286000" lvl="4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62" name="Google Shape;62;p17"/>
          <p:cNvSpPr txBox="1">
            <a:spLocks noGrp="1"/>
          </p:cNvSpPr>
          <p:nvPr>
            <p:ph type="dt" idx="10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7"/>
          <p:cNvSpPr txBox="1">
            <a:spLocks noGrp="1"/>
          </p:cNvSpPr>
          <p:nvPr>
            <p:ph type="ftr" idx="11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7"/>
          <p:cNvSpPr txBox="1">
            <a:spLocks noGrp="1"/>
          </p:cNvSpPr>
          <p:nvPr>
            <p:ph type="sldNum" idx="12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bsah s titulkem" type="objTx">
  <p:cSld name="OBJECT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8"/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18"/>
          <p:cNvSpPr txBox="1"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Bookman Old Style"/>
              <a:buNone/>
              <a:defRPr sz="3600" b="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8"/>
          <p:cNvSpPr txBox="1">
            <a:spLocks noGrp="1"/>
          </p:cNvSpPr>
          <p:nvPr>
            <p:ph type="body" idx="1"/>
          </p:nvPr>
        </p:nvSpPr>
        <p:spPr>
          <a:xfrm>
            <a:off x="5458984" y="812799"/>
            <a:ext cx="5928344" cy="5294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2pPr>
            <a:lvl3pPr marL="1371600" lvl="2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3pPr>
            <a:lvl4pPr marL="1828800" lvl="3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4pPr>
            <a:lvl5pPr marL="2286000" lvl="4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69" name="Google Shape;69;p18"/>
          <p:cNvSpPr txBox="1">
            <a:spLocks noGrp="1"/>
          </p:cNvSpPr>
          <p:nvPr>
            <p:ph type="body" idx="2"/>
          </p:nvPr>
        </p:nvSpPr>
        <p:spPr>
          <a:xfrm>
            <a:off x="643465" y="3043050"/>
            <a:ext cx="3517567" cy="306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0" name="Google Shape;70;p18"/>
          <p:cNvSpPr txBox="1">
            <a:spLocks noGrp="1"/>
          </p:cNvSpPr>
          <p:nvPr>
            <p:ph type="dt" idx="10"/>
          </p:nvPr>
        </p:nvSpPr>
        <p:spPr>
          <a:xfrm>
            <a:off x="643464" y="6446520"/>
            <a:ext cx="351756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8"/>
          <p:cNvSpPr txBox="1">
            <a:spLocks noGrp="1"/>
          </p:cNvSpPr>
          <p:nvPr>
            <p:ph type="ftr" idx="11"/>
          </p:nvPr>
        </p:nvSpPr>
        <p:spPr>
          <a:xfrm>
            <a:off x="5458983" y="6446520"/>
            <a:ext cx="533401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sldNum" idx="12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l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l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l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l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l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l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l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l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brázek s titulkem" type="picTx">
  <p:cSld name="PICTURE_WITH_CAPTION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19"/>
          <p:cNvSpPr>
            <a:spLocks noGrp="1"/>
          </p:cNvSpPr>
          <p:nvPr>
            <p:ph type="pic" idx="2"/>
          </p:nvPr>
        </p:nvSpPr>
        <p:spPr>
          <a:xfrm>
            <a:off x="15" y="0"/>
            <a:ext cx="12191985" cy="457835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76" name="Google Shape;76;p19"/>
          <p:cNvSpPr txBox="1"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Font typeface="Bookman Old Style"/>
              <a:buNone/>
              <a:defRPr sz="3300" b="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9"/>
          <p:cNvSpPr txBox="1">
            <a:spLocks noGrp="1"/>
          </p:cNvSpPr>
          <p:nvPr>
            <p:ph type="body" idx="1"/>
          </p:nvPr>
        </p:nvSpPr>
        <p:spPr>
          <a:xfrm>
            <a:off x="1097279" y="5715000"/>
            <a:ext cx="10113264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8" name="Google Shape;78;p19"/>
          <p:cNvSpPr txBox="1">
            <a:spLocks noGrp="1"/>
          </p:cNvSpPr>
          <p:nvPr>
            <p:ph type="dt" idx="10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9"/>
          <p:cNvSpPr txBox="1">
            <a:spLocks noGrp="1"/>
          </p:cNvSpPr>
          <p:nvPr>
            <p:ph type="ftr" idx="11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9"/>
          <p:cNvSpPr txBox="1">
            <a:spLocks noGrp="1"/>
          </p:cNvSpPr>
          <p:nvPr>
            <p:ph type="sldNum" idx="12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Nadpis a svislý text" type="vertTx">
  <p:cSld name="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0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0"/>
          <p:cNvSpPr txBox="1">
            <a:spLocks noGrp="1"/>
          </p:cNvSpPr>
          <p:nvPr>
            <p:ph type="body" idx="1"/>
          </p:nvPr>
        </p:nvSpPr>
        <p:spPr>
          <a:xfrm rot="5400000">
            <a:off x="4246035" y="-1040554"/>
            <a:ext cx="3760891" cy="100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2pPr>
            <a:lvl3pPr marL="1371600" lvl="2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3pPr>
            <a:lvl4pPr marL="1828800" lvl="3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4pPr>
            <a:lvl5pPr marL="2286000" lvl="4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84" name="Google Shape;84;p20"/>
          <p:cNvSpPr txBox="1">
            <a:spLocks noGrp="1"/>
          </p:cNvSpPr>
          <p:nvPr>
            <p:ph type="dt" idx="10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20"/>
          <p:cNvSpPr txBox="1">
            <a:spLocks noGrp="1"/>
          </p:cNvSpPr>
          <p:nvPr>
            <p:ph type="ftr" idx="11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20"/>
          <p:cNvSpPr txBox="1">
            <a:spLocks noGrp="1"/>
          </p:cNvSpPr>
          <p:nvPr>
            <p:ph type="sldNum" idx="12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700"/>
              <a:buFont typeface="Bookman Old Style"/>
              <a:buNone/>
              <a:defRPr sz="4700" b="0" i="0" u="none" strike="noStrike" cap="none">
                <a:solidFill>
                  <a:srgbClr val="3F3F3F"/>
                </a:solidFill>
                <a:latin typeface="Bookman Old Style"/>
                <a:ea typeface="Bookman Old Style"/>
                <a:cs typeface="Bookman Old Style"/>
                <a:sym typeface="Bookman Old Styl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marR="0" lvl="0" indent="-34925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Calibri"/>
              <a:buChar char=" "/>
              <a:defRPr sz="1900" b="0" i="0" u="none" strike="noStrike" cap="none">
                <a:solidFill>
                  <a:srgbClr val="3F3F3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3365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3F3F3F"/>
              </a:buClr>
              <a:buSzPts val="1700"/>
              <a:buFont typeface="Calibri"/>
              <a:buChar char="◦"/>
              <a:defRPr sz="1700" b="0" i="0" u="none" strike="noStrike" cap="none">
                <a:solidFill>
                  <a:srgbClr val="3F3F3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600" marR="0" lvl="2" indent="-3111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300"/>
              <a:buFont typeface="Calibri"/>
              <a:buChar char="◦"/>
              <a:defRPr sz="1300" b="0" i="0" u="none" strike="noStrike" cap="none">
                <a:solidFill>
                  <a:srgbClr val="3F3F3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800" marR="0" lvl="3" indent="-3111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300"/>
              <a:buFont typeface="Calibri"/>
              <a:buChar char="◦"/>
              <a:defRPr sz="1300" b="0" i="0" u="none" strike="noStrike" cap="none">
                <a:solidFill>
                  <a:srgbClr val="3F3F3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6000" marR="0" lvl="4" indent="-3111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300"/>
              <a:buFont typeface="Calibri"/>
              <a:buChar char="◦"/>
              <a:defRPr sz="1300" b="0" i="0" u="none" strike="noStrike" cap="none">
                <a:solidFill>
                  <a:srgbClr val="3F3F3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dt" idx="10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ftr" idx="11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15" name="Google Shape;15;p8"/>
          <p:cNvSpPr txBox="1">
            <a:spLocks noGrp="1"/>
          </p:cNvSpPr>
          <p:nvPr>
            <p:ph type="sldNum" idx="12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cxnSp>
        <p:nvCxnSpPr>
          <p:cNvPr id="16" name="Google Shape;16;p8"/>
          <p:cNvCxnSpPr/>
          <p:nvPr/>
        </p:nvCxnSpPr>
        <p:spPr>
          <a:xfrm>
            <a:off x="1193532" y="1897380"/>
            <a:ext cx="9966960" cy="0"/>
          </a:xfrm>
          <a:prstGeom prst="straightConnector1">
            <a:avLst/>
          </a:prstGeom>
          <a:noFill/>
          <a:ln w="12700" cap="flat" cmpd="sng">
            <a:solidFill>
              <a:srgbClr val="3F3F3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8CF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6" name="Google Shape;96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7" name="Google Shape;9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8" name="Google Shape;9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9" name="Google Shape;9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o5YJwzypNc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"/>
          <p:cNvSpPr/>
          <p:nvPr/>
        </p:nvSpPr>
        <p:spPr>
          <a:xfrm>
            <a:off x="-54167" y="5111209"/>
            <a:ext cx="5168390" cy="176670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74" name="Google Shape;174;p1"/>
          <p:cNvSpPr txBox="1">
            <a:spLocks noGrp="1"/>
          </p:cNvSpPr>
          <p:nvPr>
            <p:ph type="ctrTitle"/>
          </p:nvPr>
        </p:nvSpPr>
        <p:spPr>
          <a:xfrm>
            <a:off x="597516" y="493363"/>
            <a:ext cx="11540316" cy="3686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Bookman Old Style"/>
              <a:buNone/>
            </a:pPr>
            <a:br>
              <a:rPr lang="cs-CZ" sz="8000" dirty="0"/>
            </a:br>
            <a:endParaRPr sz="8000" dirty="0"/>
          </a:p>
        </p:txBody>
      </p:sp>
      <p:pic>
        <p:nvPicPr>
          <p:cNvPr id="176" name="Google Shape;176;p1" descr="Obrázek s budovou, sezením, lavičkou a stěnou&#10;&#10;Automaticky generovaný popi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3304011" y="5549176"/>
            <a:ext cx="1517537" cy="2245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1" descr="ODPOVĚDNÉ OBČANSTVÍ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38660" y="-1421873"/>
            <a:ext cx="1600679" cy="293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00575" y="1031562"/>
            <a:ext cx="6457950" cy="1611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https://lh3.googleusercontent.com/KUFYq03PV0RReCTho_FRfCjARx_41TCARDmO2NuAPNezqMZljyXyIORnAMeYpRqFB4mNbQs2DcpxQmBnhzsRnn8BLU3uUgWTkP-bl6xTG7vOsrJfL4C8Q9pl55Rq9LjPXb3arPmshiwqmsJD9rN64rSgtvPREp_hq1I9wrS4CJC1BYfW1xtldvT3EUXtBhMH=s204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66" y="1857375"/>
            <a:ext cx="3438351" cy="392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lh4.googleusercontent.com/hadxRIF2H9Mtk4vfmJDA-82Z-Xvxtsfxf0paKP-zPgp6DEn6SMTxCZo06VIjOze9m1W0duluaWbYuJOIh-_gFM_f1jGjWRuCrEiujLQriJg04X-nAMApNu0g_KmAxFajNTYvCjuD1vCZW4jbDCtD7g4AUUK_yj5YJ8a610KhCwk8dGnMATXKRdqkVNL0DtmG=s204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025" y="2986089"/>
            <a:ext cx="3572007" cy="3584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g20f2a211e03_0_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5942" y="1212888"/>
            <a:ext cx="5436260" cy="3769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g20f2a211e03_0_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39375" y="0"/>
            <a:ext cx="5129926" cy="6195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g20f2a211e03_0_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89474" y="571925"/>
            <a:ext cx="4431653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g20f2a211e03_0_21"/>
          <p:cNvPicPr preferRelativeResize="0"/>
          <p:nvPr/>
        </p:nvPicPr>
        <p:blipFill rotWithShape="1">
          <a:blip r:embed="rId4">
            <a:alphaModFix/>
          </a:blip>
          <a:srcRect b="8408"/>
          <a:stretch/>
        </p:blipFill>
        <p:spPr>
          <a:xfrm>
            <a:off x="1237775" y="81375"/>
            <a:ext cx="3264701" cy="6124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16" y="1066213"/>
            <a:ext cx="10574726" cy="4617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8487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56" y="2506806"/>
            <a:ext cx="11973544" cy="17188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22937" y="304798"/>
            <a:ext cx="75645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800" b="1" dirty="0"/>
              <a:t>Co je to svoboda? </a:t>
            </a:r>
          </a:p>
          <a:p>
            <a:pPr algn="ctr"/>
            <a:r>
              <a:rPr lang="cs-CZ" sz="4800" dirty="0" err="1"/>
              <a:t>DigiHavel</a:t>
            </a:r>
            <a:r>
              <a:rPr lang="cs-CZ" sz="4800" dirty="0"/>
              <a:t> 1 a </a:t>
            </a:r>
            <a:r>
              <a:rPr lang="cs-CZ" sz="4800" dirty="0" err="1"/>
              <a:t>DigiHavel</a:t>
            </a:r>
            <a:r>
              <a:rPr lang="cs-CZ" sz="4800" dirty="0"/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4067112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62" y="539602"/>
            <a:ext cx="11028436" cy="50006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28912" y="5872164"/>
            <a:ext cx="6829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dirty="0">
                <a:solidFill>
                  <a:srgbClr val="0070C0"/>
                </a:solidFill>
              </a:rPr>
              <a:t>www.odpovedneobcanstvi.cz</a:t>
            </a:r>
          </a:p>
        </p:txBody>
      </p:sp>
    </p:spTree>
    <p:extLst>
      <p:ext uri="{BB962C8B-B14F-4D97-AF65-F5344CB8AC3E}">
        <p14:creationId xmlns:p14="http://schemas.microsoft.com/office/powerpoint/2010/main" val="36380000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g20f2a211e03_0_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30875" y="3122600"/>
            <a:ext cx="5575450" cy="313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g20f2a211e03_0_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6126076" cy="36833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4790" y="816805"/>
            <a:ext cx="9861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>
                <a:latin typeface="+mj-lt"/>
              </a:rPr>
              <a:t>OD BIFLOVÁNÍ K PŘEMÝŠLENÍ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93920" y="2729132"/>
            <a:ext cx="80467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0070C0"/>
                </a:solidFill>
              </a:rPr>
              <a:t>Znalosti doplněné o rozvoj dovedností a schopností</a:t>
            </a:r>
          </a:p>
          <a:p>
            <a:pPr marL="285750" indent="-285750">
              <a:buFontTx/>
              <a:buChar char="-"/>
            </a:pPr>
            <a:endParaRPr lang="cs-CZ" sz="2400" dirty="0"/>
          </a:p>
          <a:p>
            <a:pPr marL="285750" indent="-285750">
              <a:buFontTx/>
              <a:buChar char="-"/>
            </a:pPr>
            <a:endParaRPr lang="cs-CZ" sz="2400" dirty="0"/>
          </a:p>
          <a:p>
            <a:r>
              <a:rPr lang="cs-CZ" sz="2400" dirty="0"/>
              <a:t>Aktivizace žáka</a:t>
            </a:r>
          </a:p>
          <a:p>
            <a:r>
              <a:rPr lang="cs-CZ" sz="2400" dirty="0"/>
              <a:t>Škola hrou</a:t>
            </a:r>
          </a:p>
          <a:p>
            <a:r>
              <a:rPr lang="cs-CZ" sz="2400" dirty="0"/>
              <a:t>Metodika zaměřená na přemýšlení a pochopení</a:t>
            </a:r>
          </a:p>
          <a:p>
            <a:r>
              <a:rPr lang="cs-CZ" sz="2400" dirty="0"/>
              <a:t>Propojené s praktickým životem</a:t>
            </a:r>
          </a:p>
          <a:p>
            <a:pPr marL="285750" indent="-285750">
              <a:buFontTx/>
              <a:buChar char="-"/>
            </a:pPr>
            <a:endParaRPr lang="cs-CZ" sz="2400" dirty="0"/>
          </a:p>
          <a:p>
            <a:endParaRPr lang="cs-CZ" sz="2400" dirty="0"/>
          </a:p>
        </p:txBody>
      </p:sp>
      <p:pic>
        <p:nvPicPr>
          <p:cNvPr id="3074" name="Picture 2" descr="https://odpovedneobcanstvi.cz/wp-content/uploads/2022/12/1666567252046-400x28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06" y="2569917"/>
            <a:ext cx="4047353" cy="2873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93629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"/>
          <p:cNvSpPr txBox="1">
            <a:spLocks noGrp="1"/>
          </p:cNvSpPr>
          <p:nvPr>
            <p:ph type="ctrTitle" idx="4294967295"/>
          </p:nvPr>
        </p:nvSpPr>
        <p:spPr>
          <a:xfrm>
            <a:off x="944563" y="4733925"/>
            <a:ext cx="11247437" cy="1468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6000"/>
              <a:buFont typeface="Bookman Old Style"/>
              <a:buNone/>
            </a:pPr>
            <a:r>
              <a:rPr lang="cs-CZ" sz="6000" b="0" i="0" u="none" strike="noStrike" cap="none">
                <a:solidFill>
                  <a:srgbClr val="3F3F3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www.odpovedneobcanstvi.cz</a:t>
            </a:r>
            <a:endParaRPr sz="6000" b="0" i="0" u="none" strike="noStrike" cap="none">
              <a:solidFill>
                <a:srgbClr val="3F3F3F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200" name="Google Shape;200;p3" descr="ODPOVĚDNÉ OBČANSTVÍ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92685" y="442913"/>
            <a:ext cx="7422853" cy="942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3" descr="http://odpovedneobcanstvi.cz/wp-content/uploads/2020/09/obr3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6345" y="1714319"/>
            <a:ext cx="6644988" cy="3205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89551" y="1467686"/>
            <a:ext cx="3591741" cy="36043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93855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5"/>
          <p:cNvSpPr txBox="1">
            <a:spLocks noGrp="1"/>
          </p:cNvSpPr>
          <p:nvPr>
            <p:ph type="title" idx="4294967295"/>
          </p:nvPr>
        </p:nvSpPr>
        <p:spPr>
          <a:xfrm>
            <a:off x="2133600" y="758825"/>
            <a:ext cx="10058400" cy="3565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Bookman Old Style"/>
              <a:buNone/>
            </a:pPr>
            <a:r>
              <a:rPr lang="cs-CZ" sz="4200" b="1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CESTA – SCHODY K ODPOVĚDNÉMU OBČANSTVÍ</a:t>
            </a:r>
            <a:endParaRPr/>
          </a:p>
        </p:txBody>
      </p:sp>
      <p:pic>
        <p:nvPicPr>
          <p:cNvPr id="253" name="Google Shape;253;p5" descr="http://odpovedneobcanstvi.cz/wp-content/uploads/2019/02/ov_obcanstvi-0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8538" y="1042988"/>
            <a:ext cx="10179084" cy="4229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4"/>
          <p:cNvSpPr/>
          <p:nvPr/>
        </p:nvSpPr>
        <p:spPr>
          <a:xfrm>
            <a:off x="484096" y="470925"/>
            <a:ext cx="4381009" cy="5892104"/>
          </a:xfrm>
          <a:custGeom>
            <a:avLst/>
            <a:gdLst/>
            <a:ahLst/>
            <a:cxnLst/>
            <a:rect l="l" t="t" r="r" b="b"/>
            <a:pathLst>
              <a:path w="4381009" h="5892104" extrusionOk="0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4"/>
          <p:cNvSpPr txBox="1">
            <a:spLocks noGrp="1"/>
          </p:cNvSpPr>
          <p:nvPr>
            <p:ph type="title"/>
          </p:nvPr>
        </p:nvSpPr>
        <p:spPr>
          <a:xfrm>
            <a:off x="863029" y="1012004"/>
            <a:ext cx="3416100" cy="47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</a:pPr>
            <a:r>
              <a:rPr lang="cs-CZ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Kompetenční model pro občanské vzdělávání</a:t>
            </a:r>
            <a:endParaRPr/>
          </a:p>
        </p:txBody>
      </p:sp>
      <p:grpSp>
        <p:nvGrpSpPr>
          <p:cNvPr id="230" name="Google Shape;230;p4"/>
          <p:cNvGrpSpPr/>
          <p:nvPr/>
        </p:nvGrpSpPr>
        <p:grpSpPr>
          <a:xfrm>
            <a:off x="5194300" y="567701"/>
            <a:ext cx="6513600" cy="5692021"/>
            <a:chOff x="0" y="96777"/>
            <a:chExt cx="6513600" cy="5692021"/>
          </a:xfrm>
        </p:grpSpPr>
        <p:sp>
          <p:nvSpPr>
            <p:cNvPr id="231" name="Google Shape;231;p4"/>
            <p:cNvSpPr/>
            <p:nvPr/>
          </p:nvSpPr>
          <p:spPr>
            <a:xfrm>
              <a:off x="0" y="362457"/>
              <a:ext cx="6513600" cy="1020600"/>
            </a:xfrm>
            <a:prstGeom prst="rect">
              <a:avLst/>
            </a:prstGeom>
            <a:solidFill>
              <a:schemeClr val="lt1">
                <a:alpha val="89800"/>
              </a:schemeClr>
            </a:solidFill>
            <a:ln w="12700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4"/>
            <p:cNvSpPr txBox="1"/>
            <p:nvPr/>
          </p:nvSpPr>
          <p:spPr>
            <a:xfrm>
              <a:off x="0" y="362457"/>
              <a:ext cx="6513600" cy="1020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5525" tIns="374900" rIns="505525" bIns="128000" anchor="t" anchorCtr="0">
              <a:noAutofit/>
            </a:bodyPr>
            <a:lstStyle/>
            <a:p>
              <a:pPr marL="17145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Char char="•"/>
              </a:pPr>
              <a:r>
                <a:rPr lang="cs-CZ"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porozumění politickým pojmům, kategoriím, konceptům – zprostředkování základních vědomostí</a:t>
              </a: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33;p4"/>
            <p:cNvSpPr/>
            <p:nvPr/>
          </p:nvSpPr>
          <p:spPr>
            <a:xfrm>
              <a:off x="325680" y="96777"/>
              <a:ext cx="4559400" cy="53130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4"/>
            <p:cNvSpPr txBox="1"/>
            <p:nvPr/>
          </p:nvSpPr>
          <p:spPr>
            <a:xfrm>
              <a:off x="351619" y="122716"/>
              <a:ext cx="4507500" cy="47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72325" tIns="0" rIns="17232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1800" b="1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kompetence odborná</a:t>
              </a: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235;p4"/>
            <p:cNvSpPr/>
            <p:nvPr/>
          </p:nvSpPr>
          <p:spPr>
            <a:xfrm>
              <a:off x="0" y="1745937"/>
              <a:ext cx="6513600" cy="1020600"/>
            </a:xfrm>
            <a:prstGeom prst="rect">
              <a:avLst/>
            </a:prstGeom>
            <a:solidFill>
              <a:schemeClr val="lt1">
                <a:alpha val="89800"/>
              </a:schemeClr>
            </a:solidFill>
            <a:ln w="12700" cap="flat" cmpd="sng">
              <a:solidFill>
                <a:schemeClr val="accent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4"/>
            <p:cNvSpPr txBox="1"/>
            <p:nvPr/>
          </p:nvSpPr>
          <p:spPr>
            <a:xfrm>
              <a:off x="0" y="1745937"/>
              <a:ext cx="6513600" cy="1020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5525" tIns="374900" rIns="505525" bIns="128000" anchor="t" anchorCtr="0">
              <a:noAutofit/>
            </a:bodyPr>
            <a:lstStyle/>
            <a:p>
              <a:pPr marL="17145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Char char="•"/>
              </a:pPr>
              <a:r>
                <a:rPr lang="cs-CZ"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umožňuje pracovat s informacemi, analyzovat a interpretovat je – porozumění politice</a:t>
              </a: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" name="Google Shape;237;p4"/>
            <p:cNvSpPr/>
            <p:nvPr/>
          </p:nvSpPr>
          <p:spPr>
            <a:xfrm>
              <a:off x="325680" y="1480257"/>
              <a:ext cx="4559400" cy="531300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4"/>
            <p:cNvSpPr txBox="1"/>
            <p:nvPr/>
          </p:nvSpPr>
          <p:spPr>
            <a:xfrm>
              <a:off x="351619" y="1506196"/>
              <a:ext cx="4507500" cy="47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72325" tIns="0" rIns="17232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1800" b="1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kompetence metodická</a:t>
              </a: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Google Shape;239;p4"/>
            <p:cNvSpPr/>
            <p:nvPr/>
          </p:nvSpPr>
          <p:spPr>
            <a:xfrm>
              <a:off x="0" y="3129418"/>
              <a:ext cx="6513600" cy="1020600"/>
            </a:xfrm>
            <a:prstGeom prst="rect">
              <a:avLst/>
            </a:prstGeom>
            <a:solidFill>
              <a:schemeClr val="lt1">
                <a:alpha val="89800"/>
              </a:schemeClr>
            </a:solidFill>
            <a:ln w="12700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4"/>
            <p:cNvSpPr txBox="1"/>
            <p:nvPr/>
          </p:nvSpPr>
          <p:spPr>
            <a:xfrm>
              <a:off x="0" y="3129418"/>
              <a:ext cx="6513600" cy="1020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5525" tIns="374900" rIns="505525" bIns="128000" anchor="t" anchorCtr="0">
              <a:noAutofit/>
            </a:bodyPr>
            <a:lstStyle/>
            <a:p>
              <a:pPr marL="17145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Char char="•"/>
              </a:pPr>
              <a:r>
                <a:rPr lang="cs-CZ"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slouží k posouzení předložených politických názorů, formulování názorů – samostatný úsudek</a:t>
              </a: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4"/>
            <p:cNvSpPr/>
            <p:nvPr/>
          </p:nvSpPr>
          <p:spPr>
            <a:xfrm>
              <a:off x="325680" y="2863737"/>
              <a:ext cx="4559400" cy="5313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4"/>
            <p:cNvSpPr txBox="1"/>
            <p:nvPr/>
          </p:nvSpPr>
          <p:spPr>
            <a:xfrm>
              <a:off x="351619" y="2889676"/>
              <a:ext cx="4507500" cy="47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72325" tIns="0" rIns="17232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1800" b="1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kompetence k vytvoření si vlastního názoru</a:t>
              </a: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4"/>
            <p:cNvSpPr/>
            <p:nvPr/>
          </p:nvSpPr>
          <p:spPr>
            <a:xfrm>
              <a:off x="0" y="4512898"/>
              <a:ext cx="6513600" cy="1275900"/>
            </a:xfrm>
            <a:prstGeom prst="rect">
              <a:avLst/>
            </a:prstGeom>
            <a:solidFill>
              <a:schemeClr val="lt1">
                <a:alpha val="89800"/>
              </a:schemeClr>
            </a:solidFill>
            <a:ln w="12700" cap="flat" cmpd="sng">
              <a:solidFill>
                <a:srgbClr val="599BD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4"/>
            <p:cNvSpPr txBox="1"/>
            <p:nvPr/>
          </p:nvSpPr>
          <p:spPr>
            <a:xfrm>
              <a:off x="0" y="4512898"/>
              <a:ext cx="6513600" cy="127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5525" tIns="374900" rIns="505525" bIns="128000" anchor="t" anchorCtr="0">
              <a:noAutofit/>
            </a:bodyPr>
            <a:lstStyle/>
            <a:p>
              <a:pPr marL="17145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Char char="•"/>
              </a:pPr>
              <a:r>
                <a:rPr lang="cs-CZ"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aktivní participaci, angažování se  při řešení problémů je propojena s mimoškolním prostředím – politická angažovanost</a:t>
              </a: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4"/>
            <p:cNvSpPr/>
            <p:nvPr/>
          </p:nvSpPr>
          <p:spPr>
            <a:xfrm>
              <a:off x="325680" y="4247218"/>
              <a:ext cx="4559400" cy="531300"/>
            </a:xfrm>
            <a:prstGeom prst="roundRect">
              <a:avLst>
                <a:gd name="adj" fmla="val 16667"/>
              </a:avLst>
            </a:prstGeom>
            <a:solidFill>
              <a:srgbClr val="599BD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4"/>
            <p:cNvSpPr txBox="1"/>
            <p:nvPr/>
          </p:nvSpPr>
          <p:spPr>
            <a:xfrm>
              <a:off x="351619" y="4273157"/>
              <a:ext cx="4507500" cy="47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72325" tIns="0" rIns="17232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1800" b="1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kompetence k jednání</a:t>
              </a: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6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100000"/>
              <a:buFont typeface="Bookman Old Style"/>
              <a:buNone/>
            </a:pP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r>
              <a:rPr lang="cs-CZ" dirty="0"/>
              <a:t>DIGIHAVEL</a:t>
            </a:r>
            <a:endParaRPr dirty="0"/>
          </a:p>
        </p:txBody>
      </p:sp>
      <p:sp>
        <p:nvSpPr>
          <p:cNvPr id="259" name="Google Shape;259;p6"/>
          <p:cNvSpPr/>
          <p:nvPr/>
        </p:nvSpPr>
        <p:spPr>
          <a:xfrm>
            <a:off x="1097280" y="2310428"/>
            <a:ext cx="8515350" cy="3908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cs-CZ" sz="2400" dirty="0"/>
              <a:t>KO: Žák na základě rozhovoru s </a:t>
            </a:r>
            <a:r>
              <a:rPr lang="cs-CZ" sz="2400" dirty="0" err="1"/>
              <a:t>DigiHavlem</a:t>
            </a:r>
            <a:r>
              <a:rPr lang="cs-CZ" sz="2400" dirty="0"/>
              <a:t> rozliší znaky demokracie a totalitarismu. </a:t>
            </a:r>
          </a:p>
          <a:p>
            <a:br>
              <a:rPr lang="cs-CZ" sz="2400" dirty="0"/>
            </a:br>
            <a:r>
              <a:rPr lang="cs-CZ" sz="2400" dirty="0"/>
              <a:t>KM: Žák vytváří podle zadaných kritérií otázky pro diskusi. </a:t>
            </a:r>
          </a:p>
          <a:p>
            <a:br>
              <a:rPr lang="cs-CZ" sz="2400" dirty="0"/>
            </a:br>
            <a:r>
              <a:rPr lang="cs-CZ" sz="2400" dirty="0" err="1"/>
              <a:t>KkVVN</a:t>
            </a:r>
            <a:r>
              <a:rPr lang="cs-CZ" sz="2400" dirty="0"/>
              <a:t>: Žáci rozeznají na základě podložených výpovědí </a:t>
            </a:r>
            <a:r>
              <a:rPr lang="cs-CZ" sz="2400" dirty="0" err="1"/>
              <a:t>DigiHavla</a:t>
            </a:r>
            <a:r>
              <a:rPr lang="cs-CZ" sz="2400" dirty="0"/>
              <a:t> a faktů pravdivé informace od nepravdivých. </a:t>
            </a:r>
          </a:p>
          <a:p>
            <a:br>
              <a:rPr lang="cs-CZ" sz="2400" dirty="0"/>
            </a:br>
            <a:r>
              <a:rPr lang="cs-CZ" sz="2400" dirty="0" err="1"/>
              <a:t>KkJ</a:t>
            </a:r>
            <a:r>
              <a:rPr lang="cs-CZ" sz="2400" dirty="0"/>
              <a:t>: Žák vede rozhovor s expertem – </a:t>
            </a:r>
            <a:r>
              <a:rPr lang="cs-CZ" sz="2400" dirty="0" err="1"/>
              <a:t>DigiHavlem</a:t>
            </a:r>
            <a:r>
              <a:rPr lang="cs-CZ" sz="2400" dirty="0"/>
              <a:t>. </a:t>
            </a:r>
          </a:p>
          <a:p>
            <a:br>
              <a:rPr lang="cs-CZ" sz="1800" dirty="0"/>
            </a:b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152973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"/>
          <p:cNvSpPr txBox="1">
            <a:spLocks noGrp="1"/>
          </p:cNvSpPr>
          <p:nvPr>
            <p:ph type="dt" idx="10"/>
          </p:nvPr>
        </p:nvSpPr>
        <p:spPr>
          <a:xfrm>
            <a:off x="10220101" y="5072063"/>
            <a:ext cx="258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3"/>
          <p:cNvSpPr txBox="1">
            <a:spLocks noGrp="1"/>
          </p:cNvSpPr>
          <p:nvPr>
            <p:ph type="ctrTitle" idx="4294967295"/>
          </p:nvPr>
        </p:nvSpPr>
        <p:spPr>
          <a:xfrm>
            <a:off x="521809" y="-171450"/>
            <a:ext cx="11247437" cy="1468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6000"/>
              <a:buFont typeface="Bookman Old Style"/>
              <a:buNone/>
            </a:pPr>
            <a:r>
              <a:rPr lang="cs-CZ" sz="4000" b="1" dirty="0">
                <a:latin typeface="+mj-lt"/>
              </a:rPr>
              <a:t>DIGITÁLNÍ OSOBY K AKCI</a:t>
            </a:r>
            <a:endParaRPr sz="4000" b="1" i="0" u="none" strike="noStrike" cap="none" dirty="0">
              <a:solidFill>
                <a:srgbClr val="3F3F3F"/>
              </a:solidFill>
              <a:latin typeface="+mj-lt"/>
              <a:sym typeface="Bookman Old Style"/>
            </a:endParaRPr>
          </a:p>
        </p:txBody>
      </p:sp>
      <p:pic>
        <p:nvPicPr>
          <p:cNvPr id="202" name="Google Shape;202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34168" y="1932505"/>
            <a:ext cx="3109645" cy="2996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79;p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38606" y="5686425"/>
            <a:ext cx="3748094" cy="871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436" y="2325766"/>
            <a:ext cx="3432751" cy="19223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3690" y="2268616"/>
            <a:ext cx="3117309" cy="192234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5YJwzypNcg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333502"/>
      </p:ext>
    </p:extLst>
  </p:cSld>
  <p:clrMapOvr>
    <a:masterClrMapping/>
  </p:clrMapOvr>
</p:sld>
</file>

<file path=ppt/theme/theme1.xml><?xml version="1.0" encoding="utf-8"?>
<a:theme xmlns:a="http://schemas.openxmlformats.org/drawingml/2006/main" name="1_RetrospectVTI">
  <a:themeElements>
    <a:clrScheme name="Custom 37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9BA8B7"/>
      </a:accent1>
      <a:accent2>
        <a:srgbClr val="E6A02E"/>
      </a:accent2>
      <a:accent3>
        <a:srgbClr val="BF6A3B"/>
      </a:accent3>
      <a:accent4>
        <a:srgbClr val="92987A"/>
      </a:accent4>
      <a:accent5>
        <a:srgbClr val="857659"/>
      </a:accent5>
      <a:accent6>
        <a:srgbClr val="A0988C"/>
      </a:accent6>
      <a:hlink>
        <a:srgbClr val="00B0F0"/>
      </a:hlink>
      <a:folHlink>
        <a:srgbClr val="738F9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194</Words>
  <Application>Microsoft Office PowerPoint</Application>
  <PresentationFormat>Širokoúhlá obrazovka</PresentationFormat>
  <Paragraphs>35</Paragraphs>
  <Slides>14</Slides>
  <Notes>9</Notes>
  <HiddenSlides>0</HiddenSlides>
  <MMClips>1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14</vt:i4>
      </vt:variant>
    </vt:vector>
  </HeadingPairs>
  <TitlesOfParts>
    <vt:vector size="20" baseType="lpstr">
      <vt:lpstr>Libre Franklin</vt:lpstr>
      <vt:lpstr>Arial</vt:lpstr>
      <vt:lpstr>Bookman Old Style</vt:lpstr>
      <vt:lpstr>Calibri</vt:lpstr>
      <vt:lpstr>1_RetrospectVTI</vt:lpstr>
      <vt:lpstr>Motiv Office</vt:lpstr>
      <vt:lpstr> </vt:lpstr>
      <vt:lpstr>Prezentace aplikace PowerPoint</vt:lpstr>
      <vt:lpstr>Prezentace aplikace PowerPoint</vt:lpstr>
      <vt:lpstr>www.odpovedneobcanstvi.cz</vt:lpstr>
      <vt:lpstr>CESTA – SCHODY K ODPOVĚDNÉMU OBČANSTVÍ</vt:lpstr>
      <vt:lpstr>Kompetenční model pro občanské vzdělávání</vt:lpstr>
      <vt:lpstr>        DIGIHAVEL</vt:lpstr>
      <vt:lpstr>DIGITÁLNÍ OSOBY K AKCI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 jako impuls ke změně stylu výuky</dc:title>
  <dc:creator>uzivatel</dc:creator>
  <cp:lastModifiedBy>Šetinová Michaela</cp:lastModifiedBy>
  <cp:revision>29</cp:revision>
  <dcterms:created xsi:type="dcterms:W3CDTF">2021-07-02T11:19:51Z</dcterms:created>
  <dcterms:modified xsi:type="dcterms:W3CDTF">2023-06-26T06:34:10Z</dcterms:modified>
</cp:coreProperties>
</file>